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97" r:id="rId3"/>
    <p:sldId id="365" r:id="rId4"/>
    <p:sldId id="366" r:id="rId5"/>
    <p:sldId id="364" r:id="rId6"/>
    <p:sldId id="352" r:id="rId7"/>
    <p:sldId id="353" r:id="rId8"/>
    <p:sldId id="333" r:id="rId9"/>
    <p:sldId id="418" r:id="rId10"/>
    <p:sldId id="424" r:id="rId11"/>
    <p:sldId id="433" r:id="rId12"/>
    <p:sldId id="435" r:id="rId13"/>
    <p:sldId id="434" r:id="rId14"/>
    <p:sldId id="432" r:id="rId15"/>
    <p:sldId id="431" r:id="rId16"/>
    <p:sldId id="436" r:id="rId17"/>
    <p:sldId id="443" r:id="rId18"/>
    <p:sldId id="446" r:id="rId19"/>
    <p:sldId id="458" r:id="rId20"/>
    <p:sldId id="450" r:id="rId21"/>
    <p:sldId id="465" r:id="rId22"/>
    <p:sldId id="464" r:id="rId23"/>
    <p:sldId id="463" r:id="rId24"/>
    <p:sldId id="462" r:id="rId25"/>
    <p:sldId id="461" r:id="rId26"/>
    <p:sldId id="460" r:id="rId27"/>
    <p:sldId id="459" r:id="rId28"/>
    <p:sldId id="456" r:id="rId29"/>
    <p:sldId id="466" r:id="rId30"/>
    <p:sldId id="425" r:id="rId31"/>
    <p:sldId id="441" r:id="rId32"/>
    <p:sldId id="428" r:id="rId33"/>
    <p:sldId id="439" r:id="rId34"/>
    <p:sldId id="427" r:id="rId35"/>
    <p:sldId id="429" r:id="rId36"/>
    <p:sldId id="438" r:id="rId37"/>
    <p:sldId id="426" r:id="rId38"/>
    <p:sldId id="430" r:id="rId39"/>
    <p:sldId id="440" r:id="rId40"/>
    <p:sldId id="399" r:id="rId41"/>
    <p:sldId id="400" r:id="rId42"/>
    <p:sldId id="401" r:id="rId43"/>
    <p:sldId id="408" r:id="rId44"/>
    <p:sldId id="402" r:id="rId45"/>
    <p:sldId id="363" r:id="rId46"/>
    <p:sldId id="467" r:id="rId47"/>
    <p:sldId id="473" r:id="rId48"/>
    <p:sldId id="472" r:id="rId49"/>
    <p:sldId id="471" r:id="rId50"/>
    <p:sldId id="470" r:id="rId51"/>
    <p:sldId id="469" r:id="rId52"/>
    <p:sldId id="468" r:id="rId53"/>
    <p:sldId id="307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8"/>
    <p:restoredTop sz="93020"/>
  </p:normalViewPr>
  <p:slideViewPr>
    <p:cSldViewPr snapToGrid="0" snapToObjects="1">
      <p:cViewPr varScale="1">
        <p:scale>
          <a:sx n="124" d="100"/>
          <a:sy n="124" d="100"/>
        </p:scale>
        <p:origin x="3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51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4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0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80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31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10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20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43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16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77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AD1D6-AE87-C841-B3FD-7C9F7FCAE5AE}" type="datetimeFigureOut">
              <a:rPr lang="en-US" smtClean="0"/>
              <a:t>1/11/20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2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s://learning.oreilly.com/library/view/hands-on-machine-learning/9781491962282/" TargetMode="External"/><Relationship Id="rId5" Type="http://schemas.openxmlformats.org/officeDocument/2006/relationships/hyperlink" Target="https://github.com/ageron/handson-ml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s://learning.oreilly.com/library/view/hands-on-machine-learning/9781491962282/" TargetMode="External"/><Relationship Id="rId5" Type="http://schemas.openxmlformats.org/officeDocument/2006/relationships/hyperlink" Target="https://github.com/ageron/handson-ml" TargetMode="External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s://learning.oreilly.com/library/view/hands-on-machine-learning/9781491962282/" TargetMode="External"/><Relationship Id="rId5" Type="http://schemas.openxmlformats.org/officeDocument/2006/relationships/hyperlink" Target="https://github.com/ageron/handson-ml" TargetMode="External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8" Type="http://schemas.openxmlformats.org/officeDocument/2006/relationships/image" Target="../media/image9.png"/><Relationship Id="rId9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s://learning.oreilly.com/library/view/hands-on-machine-learning/9781491962282/" TargetMode="External"/><Relationship Id="rId5" Type="http://schemas.openxmlformats.org/officeDocument/2006/relationships/hyperlink" Target="https://github.com/ageron/handson-ml" TargetMode="External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8" Type="http://schemas.openxmlformats.org/officeDocument/2006/relationships/image" Target="../media/image9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s://learning.oreilly.com/library/view/hands-on-machine-learning/9781491962282/" TargetMode="External"/><Relationship Id="rId5" Type="http://schemas.openxmlformats.org/officeDocument/2006/relationships/hyperlink" Target="https://github.com/ageron/handson-ml" TargetMode="External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8" Type="http://schemas.openxmlformats.org/officeDocument/2006/relationships/image" Target="../media/image13.png"/><Relationship Id="rId9" Type="http://schemas.openxmlformats.org/officeDocument/2006/relationships/image" Target="../media/image9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hyperlink" Target="https://learning.oreilly.com/library/view/hands-on-machine-learning/9781491962282/" TargetMode="External"/><Relationship Id="rId5" Type="http://schemas.openxmlformats.org/officeDocument/2006/relationships/hyperlink" Target="https://github.com/ageron/handson-ml" TargetMode="External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hyperlink" Target="https://learning.oreilly.com/library/view/hands-on-machine-learning/9781491962282/" TargetMode="External"/><Relationship Id="rId5" Type="http://schemas.openxmlformats.org/officeDocument/2006/relationships/hyperlink" Target="https://github.com/ageron/handson-ml" TargetMode="External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library/view/hands-on-machine-learning/9781491962282/" TargetMode="External"/><Relationship Id="rId4" Type="http://schemas.openxmlformats.org/officeDocument/2006/relationships/hyperlink" Target="https://github.com/ageron/handson-ml" TargetMode="External"/><Relationship Id="rId5" Type="http://schemas.openxmlformats.org/officeDocument/2006/relationships/hyperlink" Target="https://youtu.be/xIRre44mCHc" TargetMode="External"/><Relationship Id="rId6" Type="http://schemas.openxmlformats.org/officeDocument/2006/relationships/hyperlink" Target="https://youtu.be/5MP_HUvW1WQ" TargetMode="External"/><Relationship Id="rId7" Type="http://schemas.openxmlformats.org/officeDocument/2006/relationships/hyperlink" Target="https://youtu.be/9VqwGuCsh3M" TargetMode="External"/><Relationship Id="rId8" Type="http://schemas.openxmlformats.org/officeDocument/2006/relationships/hyperlink" Target="https://youtu.be/pYoJB8VGxww" TargetMode="External"/><Relationship Id="rId9" Type="http://schemas.openxmlformats.org/officeDocument/2006/relationships/hyperlink" Target="https://youtu.be/Bufwa4Fv6-Q" TargetMode="External"/><Relationship Id="rId10" Type="http://schemas.openxmlformats.org/officeDocument/2006/relationships/hyperlink" Target="https://youtu.be/oXlmiolRMqM" TargetMode="External"/><Relationship Id="rId11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yhilpisch/py4fi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library/view/hands-on-machine-learning/9781491962282/" TargetMode="External"/><Relationship Id="rId4" Type="http://schemas.openxmlformats.org/officeDocument/2006/relationships/hyperlink" Target="https://github.com/ageron/handson-ml" TargetMode="External"/><Relationship Id="rId5" Type="http://schemas.openxmlformats.org/officeDocument/2006/relationships/image" Target="../media/image24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library/view/hands-on-machine-learning/9781491962282/" TargetMode="External"/><Relationship Id="rId4" Type="http://schemas.openxmlformats.org/officeDocument/2006/relationships/hyperlink" Target="https://github.com/ageron/handson-ml" TargetMode="External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library/view/hands-on-machine-learning/9781491962282/" TargetMode="External"/><Relationship Id="rId4" Type="http://schemas.openxmlformats.org/officeDocument/2006/relationships/hyperlink" Target="https://github.com/ageron/handson-ml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hyperlink" Target="https://learning.oreilly.com/library/view/hands-on-machine-learning/9781491962282/" TargetMode="External"/><Relationship Id="rId5" Type="http://schemas.openxmlformats.org/officeDocument/2006/relationships/hyperlink" Target="https://github.com/ageron/handson-ml" TargetMode="External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library/view/hands-on-machine-learning/9781491962282/" TargetMode="External"/><Relationship Id="rId4" Type="http://schemas.openxmlformats.org/officeDocument/2006/relationships/hyperlink" Target="https://github.com/ageron/handson-ml" TargetMode="External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library/view/hands-on-machine-learning/9781491962282/" TargetMode="External"/><Relationship Id="rId4" Type="http://schemas.openxmlformats.org/officeDocument/2006/relationships/hyperlink" Target="https://github.com/ageron/handson-ml" TargetMode="External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library/view/hands-on-machine-learning/9781491962282/" TargetMode="External"/><Relationship Id="rId4" Type="http://schemas.openxmlformats.org/officeDocument/2006/relationships/hyperlink" Target="https://github.com/ageron/handson-ml" TargetMode="External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library/view/hands-on-machine-learning/9781491962282/" TargetMode="External"/><Relationship Id="rId4" Type="http://schemas.openxmlformats.org/officeDocument/2006/relationships/hyperlink" Target="https://github.com/ageron/handson-ml" TargetMode="External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library/view/hands-on-machine-learning/9781491962282/" TargetMode="External"/><Relationship Id="rId4" Type="http://schemas.openxmlformats.org/officeDocument/2006/relationships/hyperlink" Target="https://github.com/ageron/handson-ml" TargetMode="External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library/view/hands-on-machine-learning/9781491962282/" TargetMode="External"/><Relationship Id="rId4" Type="http://schemas.openxmlformats.org/officeDocument/2006/relationships/hyperlink" Target="https://github.com/ageron/handson-ml" TargetMode="External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library/view/hands-on-machine-learning/9781491962282/" TargetMode="External"/><Relationship Id="rId4" Type="http://schemas.openxmlformats.org/officeDocument/2006/relationships/hyperlink" Target="https://github.com/ageron/handson-ml" TargetMode="External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library/view/hands-on-machine-learning/9781491962282/" TargetMode="External"/><Relationship Id="rId4" Type="http://schemas.openxmlformats.org/officeDocument/2006/relationships/hyperlink" Target="https://github.com/ageron/handson-ml" TargetMode="External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6530" y="2185617"/>
            <a:ext cx="9144000" cy="191855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</a:t>
            </a:r>
            <a:r>
              <a:rPr lang="en-US" sz="670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670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smtClean="0">
                <a:latin typeface="Arial Black" charset="0"/>
                <a:ea typeface="Arial Black" charset="0"/>
                <a:cs typeface="Arial Black" charset="0"/>
              </a:rPr>
              <a:t>Comparison of </a:t>
            </a:r>
            <a:br>
              <a:rPr lang="en-US" sz="670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smtClean="0">
                <a:latin typeface="Arial Black" charset="0"/>
                <a:ea typeface="Arial Black" charset="0"/>
                <a:cs typeface="Arial Black" charset="0"/>
              </a:rPr>
              <a:t>RNN, LSTM, and GRU</a:t>
            </a: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on </a:t>
            </a:r>
            <a:r>
              <a:rPr lang="en-US" sz="6700" dirty="0" smtClean="0">
                <a:latin typeface="Arial Black" charset="0"/>
                <a:ea typeface="Arial Black" charset="0"/>
                <a:cs typeface="Arial Black" charset="0"/>
              </a:rPr>
              <a:t>MNIST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4" y="5350267"/>
            <a:ext cx="1298768" cy="141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1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79" y="1189385"/>
            <a:ext cx="7352452" cy="43511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861" y="0"/>
            <a:ext cx="3508051" cy="23724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25540" y="6321166"/>
            <a:ext cx="48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4"/>
              </a:rPr>
              <a:t>Chapter 14 </a:t>
            </a:r>
            <a:r>
              <a:rPr lang="en-US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5"/>
              </a:rPr>
              <a:t>(O'Reilly) of Hands-On ML</a:t>
            </a:r>
            <a:endParaRPr lang="en-US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99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79" y="1189385"/>
            <a:ext cx="7352452" cy="43511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861" y="0"/>
            <a:ext cx="3508051" cy="23724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25540" y="6321166"/>
            <a:ext cx="48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4"/>
              </a:rPr>
              <a:t>Chapter 14 </a:t>
            </a:r>
            <a:r>
              <a:rPr lang="en-US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5"/>
              </a:rPr>
              <a:t>(O'Reilly) of Hands-On ML</a:t>
            </a:r>
            <a:endParaRPr lang="en-US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457" y="2758837"/>
            <a:ext cx="1420857" cy="13506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311" y="4223432"/>
            <a:ext cx="1349003" cy="133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3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79" y="1189385"/>
            <a:ext cx="7352452" cy="43511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861" y="0"/>
            <a:ext cx="3508051" cy="23724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25540" y="6321166"/>
            <a:ext cx="48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4"/>
              </a:rPr>
              <a:t>Chapter 14 </a:t>
            </a:r>
            <a:r>
              <a:rPr lang="en-US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5"/>
              </a:rPr>
              <a:t>(O'Reilly) of Hands-On ML</a:t>
            </a:r>
            <a:endParaRPr lang="en-US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457" y="2758837"/>
            <a:ext cx="1420857" cy="13506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79" y="5733034"/>
            <a:ext cx="1297460" cy="1583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311" y="4223432"/>
            <a:ext cx="1349003" cy="13334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9" y="6083907"/>
            <a:ext cx="13970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87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79" y="1189385"/>
            <a:ext cx="7352452" cy="43511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861" y="0"/>
            <a:ext cx="3508051" cy="23724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25540" y="6321166"/>
            <a:ext cx="48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4"/>
              </a:rPr>
              <a:t>Chapter 14 </a:t>
            </a:r>
            <a:r>
              <a:rPr lang="en-US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5"/>
              </a:rPr>
              <a:t>(O'Reilly) of Hands-On ML</a:t>
            </a:r>
            <a:endParaRPr lang="en-US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457" y="2758837"/>
            <a:ext cx="1420857" cy="13506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79" y="5733034"/>
            <a:ext cx="1297460" cy="1583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965" y="5733034"/>
            <a:ext cx="1347398" cy="1644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311" y="4223432"/>
            <a:ext cx="1349003" cy="13334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9" y="6083907"/>
            <a:ext cx="1397000" cy="1905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439" y="6172806"/>
            <a:ext cx="1549400" cy="1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2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79" y="1189385"/>
            <a:ext cx="7352452" cy="43511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861" y="0"/>
            <a:ext cx="3508051" cy="23724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25540" y="6321166"/>
            <a:ext cx="48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4"/>
              </a:rPr>
              <a:t>Chapter 14 </a:t>
            </a:r>
            <a:r>
              <a:rPr lang="en-US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5"/>
              </a:rPr>
              <a:t>(O'Reilly) of Hands-On ML</a:t>
            </a:r>
            <a:endParaRPr lang="en-US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457" y="2758837"/>
            <a:ext cx="1420857" cy="13506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79" y="5733034"/>
            <a:ext cx="1297460" cy="1583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965" y="5733034"/>
            <a:ext cx="1347398" cy="1644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737762" y="5812210"/>
            <a:ext cx="1343787" cy="963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311" y="4223432"/>
            <a:ext cx="1349003" cy="13334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9" y="6083907"/>
            <a:ext cx="1397000" cy="190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762" y="6109960"/>
            <a:ext cx="1347398" cy="1644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439" y="6172806"/>
            <a:ext cx="1549400" cy="1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2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79" y="1189385"/>
            <a:ext cx="7352452" cy="43511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861" y="0"/>
            <a:ext cx="3508051" cy="23724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25540" y="6321166"/>
            <a:ext cx="48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4"/>
              </a:rPr>
              <a:t>Chapter 14 </a:t>
            </a:r>
            <a:r>
              <a:rPr lang="en-US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5"/>
              </a:rPr>
              <a:t>(O'Reilly) of Hands-On ML</a:t>
            </a:r>
            <a:endParaRPr lang="en-US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457" y="2758837"/>
            <a:ext cx="1420857" cy="13506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79" y="5733034"/>
            <a:ext cx="1297460" cy="1583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965" y="5733034"/>
            <a:ext cx="1347398" cy="1644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737762" y="5812210"/>
            <a:ext cx="1343787" cy="963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6130421" y="5815738"/>
            <a:ext cx="1298527" cy="1314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311" y="4223432"/>
            <a:ext cx="1349003" cy="13334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9" y="6083907"/>
            <a:ext cx="1397000" cy="190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762" y="6109960"/>
            <a:ext cx="1347398" cy="16444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549" y="6109959"/>
            <a:ext cx="1347398" cy="1644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439" y="6172806"/>
            <a:ext cx="1549400" cy="1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86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79" y="1189385"/>
            <a:ext cx="7352452" cy="43511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861" y="0"/>
            <a:ext cx="3508051" cy="23724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25540" y="6321166"/>
            <a:ext cx="48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4"/>
              </a:rPr>
              <a:t>Chapter 14 </a:t>
            </a:r>
            <a:r>
              <a:rPr lang="en-US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5"/>
              </a:rPr>
              <a:t>(O'Reilly) of Hands-On ML</a:t>
            </a:r>
            <a:endParaRPr lang="en-US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457" y="2758837"/>
            <a:ext cx="1420857" cy="13506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79" y="5733034"/>
            <a:ext cx="1297460" cy="1583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965" y="5733034"/>
            <a:ext cx="1347398" cy="1644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737762" y="5812210"/>
            <a:ext cx="1343787" cy="963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6130421" y="5815738"/>
            <a:ext cx="1298527" cy="1314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311" y="4223432"/>
            <a:ext cx="1349003" cy="13334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9" y="6083907"/>
            <a:ext cx="1397000" cy="190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762" y="6109960"/>
            <a:ext cx="1347398" cy="16444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549" y="6109959"/>
            <a:ext cx="1347398" cy="1644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439" y="6172806"/>
            <a:ext cx="1549400" cy="10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9" y="446459"/>
            <a:ext cx="7402222" cy="7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52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4" y="1306286"/>
            <a:ext cx="11964188" cy="40732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5632" y="130629"/>
            <a:ext cx="4318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RNN on MNIST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57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7" y="1184559"/>
            <a:ext cx="11902056" cy="43849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5632" y="130629"/>
            <a:ext cx="4629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LSTM </a:t>
            </a: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on MNIST</a:t>
            </a:r>
          </a:p>
        </p:txBody>
      </p:sp>
    </p:spTree>
    <p:extLst>
      <p:ext uri="{BB962C8B-B14F-4D97-AF65-F5344CB8AC3E}">
        <p14:creationId xmlns:p14="http://schemas.microsoft.com/office/powerpoint/2010/main" val="157000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7" y="1311026"/>
            <a:ext cx="11902056" cy="41320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5632" y="130629"/>
            <a:ext cx="4310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GRU </a:t>
            </a: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on MNIST</a:t>
            </a:r>
          </a:p>
        </p:txBody>
      </p:sp>
    </p:spTree>
    <p:extLst>
      <p:ext uri="{BB962C8B-B14F-4D97-AF65-F5344CB8AC3E}">
        <p14:creationId xmlns:p14="http://schemas.microsoft.com/office/powerpoint/2010/main" val="88567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Reference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9959"/>
            <a:ext cx="10515600" cy="448257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sz="2000" dirty="0">
              <a:latin typeface="Arial Black" charset="0"/>
              <a:ea typeface="Arial Black" charset="0"/>
              <a:cs typeface="Arial Black" charset="0"/>
              <a:hlinkClick r:id="rId2"/>
            </a:endParaRPr>
          </a:p>
          <a:p>
            <a:r>
              <a:rPr lang="en-US" sz="2000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</a:t>
            </a:r>
            <a:r>
              <a:rPr lang="en-US" sz="2000" b="1" dirty="0" smtClean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14 </a:t>
            </a:r>
            <a:r>
              <a:rPr lang="en-US" sz="2000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</a:t>
            </a:r>
            <a:r>
              <a:rPr lang="en-US" sz="2000" b="1" dirty="0" smtClean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O'Reilly) of Hands-On ML</a:t>
            </a:r>
            <a:endParaRPr lang="en-US" sz="2000" b="1" dirty="0" smtClean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  <a:p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5"/>
              </a:rPr>
              <a:t>Youtube on </a:t>
            </a:r>
            <a:r>
              <a:rPr lang="en-US" sz="2000" b="1" dirty="0" smtClean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5"/>
              </a:rPr>
              <a:t>MNIST</a:t>
            </a:r>
            <a:endParaRPr lang="en-US" sz="2000" b="1" dirty="0" smtClean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  <a:p>
            <a:endParaRPr lang="en-US" sz="2000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  <a:p>
            <a:r>
              <a:rPr lang="en-US" sz="2000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6"/>
              </a:rPr>
              <a:t>Youtube on </a:t>
            </a:r>
            <a:r>
              <a:rPr lang="en-US" sz="2000" b="1" dirty="0" smtClean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6"/>
              </a:rPr>
              <a:t>CNN on MNIST</a:t>
            </a:r>
            <a:endParaRPr lang="en-US" sz="2000" b="1" dirty="0" smtClean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  <a:p>
            <a:endParaRPr lang="en-US" sz="2000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7"/>
              </a:rPr>
              <a:t>Youtube on RNN on MNIST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8"/>
              </a:rPr>
              <a:t>Youtube on LSTM on MNIST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>
                <a:latin typeface="Arial Black" charset="0"/>
                <a:ea typeface="Arial Black" charset="0"/>
                <a:cs typeface="Arial Black" charset="0"/>
                <a:hlinkClick r:id="rId9"/>
              </a:rPr>
              <a:t>Youtube on </a:t>
            </a:r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9"/>
              </a:rPr>
              <a:t>GRU </a:t>
            </a:r>
            <a:r>
              <a:rPr lang="en-US" sz="2000" dirty="0">
                <a:latin typeface="Arial Black" charset="0"/>
                <a:ea typeface="Arial Black" charset="0"/>
                <a:cs typeface="Arial Black" charset="0"/>
                <a:hlinkClick r:id="rId9"/>
              </a:rPr>
              <a:t>on MNIST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10"/>
              </a:rPr>
              <a:t>Youtube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6981714" y="92806"/>
            <a:ext cx="5051330" cy="662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5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5632" y="71500"/>
            <a:ext cx="4318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RNN </a:t>
            </a: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on MNIST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32" y="719737"/>
            <a:ext cx="11264900" cy="1143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5632" y="2157031"/>
            <a:ext cx="83929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Previously in </a:t>
            </a: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LSTM </a:t>
            </a: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on MNIST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32" y="2786017"/>
            <a:ext cx="11112500" cy="1498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1971" y="4587473"/>
            <a:ext cx="14289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Now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71" y="5295359"/>
            <a:ext cx="11553889" cy="11503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1" y="1862737"/>
            <a:ext cx="11977352" cy="499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4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5632" y="71500"/>
            <a:ext cx="4318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RNN </a:t>
            </a: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on MNIST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32" y="719737"/>
            <a:ext cx="11264900" cy="1143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5632" y="2157031"/>
            <a:ext cx="4629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LSTM </a:t>
            </a: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on MNIST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32" y="2786017"/>
            <a:ext cx="11112500" cy="1498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1971" y="4587473"/>
            <a:ext cx="14289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Now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71" y="5295359"/>
            <a:ext cx="11553889" cy="11503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1" y="4587473"/>
            <a:ext cx="11977352" cy="227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56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5632" y="71500"/>
            <a:ext cx="4318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RNN </a:t>
            </a: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on MNIST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32" y="719737"/>
            <a:ext cx="11264900" cy="1143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5632" y="2157031"/>
            <a:ext cx="4629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LSTM </a:t>
            </a: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on MNIST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32" y="2786017"/>
            <a:ext cx="11112500" cy="1498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1971" y="4587473"/>
            <a:ext cx="4310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GRU on MNIST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71" y="5295359"/>
            <a:ext cx="11553889" cy="115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89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5632" y="71500"/>
            <a:ext cx="4318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RNN </a:t>
            </a: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on MNIST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32" y="719737"/>
            <a:ext cx="11264900" cy="1143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5632" y="2157031"/>
            <a:ext cx="4629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LSTM </a:t>
            </a: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on MNIST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32" y="2786017"/>
            <a:ext cx="11112500" cy="1498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1971" y="4587473"/>
            <a:ext cx="4310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GRU on MNIST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71" y="5295359"/>
            <a:ext cx="11553889" cy="1150314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967899" y="907895"/>
            <a:ext cx="1983180" cy="376861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61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5632" y="71500"/>
            <a:ext cx="4318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RNN </a:t>
            </a: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on MNIST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32" y="719737"/>
            <a:ext cx="11264900" cy="1143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5632" y="2157031"/>
            <a:ext cx="4629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LSTM </a:t>
            </a: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on MNIST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32" y="2786017"/>
            <a:ext cx="11112500" cy="1498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1971" y="4587473"/>
            <a:ext cx="4310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GRU on MNIST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71" y="5295359"/>
            <a:ext cx="11553889" cy="1150314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967899" y="907895"/>
            <a:ext cx="1983180" cy="376861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790291" y="2993426"/>
            <a:ext cx="2160787" cy="376861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5739795" y="1383916"/>
            <a:ext cx="439387" cy="1512712"/>
          </a:xfrm>
          <a:prstGeom prst="downArrow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55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5632" y="71500"/>
            <a:ext cx="4318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RNN </a:t>
            </a: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on MNIST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32" y="719737"/>
            <a:ext cx="11264900" cy="1143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5632" y="2157031"/>
            <a:ext cx="4629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LSTM </a:t>
            </a: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on MNIST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32" y="2786017"/>
            <a:ext cx="11112500" cy="1498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1971" y="4587473"/>
            <a:ext cx="4310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GRU on MNIST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71" y="5295359"/>
            <a:ext cx="11553889" cy="1150314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967899" y="907895"/>
            <a:ext cx="1983180" cy="376861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790291" y="2993426"/>
            <a:ext cx="2160787" cy="376861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5739795" y="1383916"/>
            <a:ext cx="439387" cy="1512712"/>
          </a:xfrm>
          <a:prstGeom prst="downArrow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321971" y="3668239"/>
            <a:ext cx="3049401" cy="376861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1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5632" y="71500"/>
            <a:ext cx="4318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RNN </a:t>
            </a: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on MNIST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32" y="719737"/>
            <a:ext cx="11264900" cy="1143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5632" y="2157031"/>
            <a:ext cx="4629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LSTM </a:t>
            </a: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on MNIST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32" y="2786017"/>
            <a:ext cx="11112500" cy="1498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1971" y="4587473"/>
            <a:ext cx="4310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GRU on MNIST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71" y="5295359"/>
            <a:ext cx="11553889" cy="1150314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967899" y="907895"/>
            <a:ext cx="1983180" cy="376861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790291" y="2993426"/>
            <a:ext cx="2160787" cy="376861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5739795" y="1383916"/>
            <a:ext cx="439387" cy="1512712"/>
          </a:xfrm>
          <a:prstGeom prst="downArrow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321971" y="3668239"/>
            <a:ext cx="3049401" cy="376861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0800000">
            <a:off x="3669390" y="3730386"/>
            <a:ext cx="426091" cy="314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216620" y="3553559"/>
            <a:ext cx="15231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Note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5632" y="71500"/>
            <a:ext cx="4318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RNN </a:t>
            </a: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on MNIST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32" y="719737"/>
            <a:ext cx="11264900" cy="1143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5632" y="2157031"/>
            <a:ext cx="4629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LSTM </a:t>
            </a: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on MNIST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32" y="2786017"/>
            <a:ext cx="11112500" cy="1498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1971" y="4587473"/>
            <a:ext cx="4310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GRU on MNIST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71" y="5295359"/>
            <a:ext cx="11553889" cy="1150314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967899" y="907895"/>
            <a:ext cx="1983180" cy="376861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790291" y="2993426"/>
            <a:ext cx="2160787" cy="376861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967898" y="5488955"/>
            <a:ext cx="1226840" cy="376861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5739795" y="1383916"/>
            <a:ext cx="439387" cy="1512712"/>
          </a:xfrm>
          <a:prstGeom prst="downArrow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5739794" y="3484026"/>
            <a:ext cx="439387" cy="1811333"/>
          </a:xfrm>
          <a:prstGeom prst="downArrow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321971" y="3668239"/>
            <a:ext cx="3049401" cy="376861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0800000">
            <a:off x="3669390" y="3730386"/>
            <a:ext cx="426091" cy="314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216620" y="3553559"/>
            <a:ext cx="15231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Note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32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46" y="1239949"/>
            <a:ext cx="5852056" cy="34947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627925" y="152400"/>
            <a:ext cx="48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14 </a:t>
            </a:r>
            <a:r>
              <a:rPr lang="en-US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(O'Reilly) of Hands-On ML</a:t>
            </a:r>
            <a:endParaRPr lang="en-US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71062" y="5452890"/>
            <a:ext cx="29482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LSTM cell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925" y="1239949"/>
            <a:ext cx="4988819" cy="340395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1954" y="152400"/>
            <a:ext cx="48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14 </a:t>
            </a:r>
            <a:r>
              <a:rPr lang="en-US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(O'Reilly) of Hands-On ML</a:t>
            </a:r>
            <a:endParaRPr lang="en-US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08064" y="5452890"/>
            <a:ext cx="26285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>GRU </a:t>
            </a: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cell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623" y="152401"/>
            <a:ext cx="5540062" cy="62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7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46" y="1239949"/>
            <a:ext cx="5852056" cy="34947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627925" y="152400"/>
            <a:ext cx="48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14 </a:t>
            </a:r>
            <a:r>
              <a:rPr lang="en-US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(O'Reilly) of Hands-On ML</a:t>
            </a:r>
            <a:endParaRPr lang="en-US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71062" y="5452890"/>
            <a:ext cx="29482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LSTM cell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925" y="1239949"/>
            <a:ext cx="4988819" cy="340395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1954" y="152400"/>
            <a:ext cx="48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14 </a:t>
            </a:r>
            <a:r>
              <a:rPr lang="en-US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(O'Reilly) of Hands-On ML</a:t>
            </a:r>
            <a:endParaRPr lang="en-US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08064" y="5452890"/>
            <a:ext cx="26285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>GRU </a:t>
            </a: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cell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68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0" y="2977179"/>
            <a:ext cx="4876800" cy="903642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57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104" y="0"/>
            <a:ext cx="5772798" cy="3416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1551" y="142788"/>
            <a:ext cx="48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14 </a:t>
            </a:r>
            <a:r>
              <a:rPr lang="en-US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(O'Reilly) of Hands-On ML</a:t>
            </a:r>
            <a:endParaRPr lang="en-US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06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787" y="3620769"/>
            <a:ext cx="9097431" cy="31311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104" y="0"/>
            <a:ext cx="5772798" cy="3416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1551" y="142788"/>
            <a:ext cx="48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4"/>
              </a:rPr>
              <a:t>Chapter 14 </a:t>
            </a:r>
            <a:r>
              <a:rPr lang="en-US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5"/>
              </a:rPr>
              <a:t>(O'Reilly) of Hands-On ML</a:t>
            </a:r>
            <a:endParaRPr lang="en-US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88" y="4624284"/>
            <a:ext cx="11269749" cy="223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5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104" y="0"/>
            <a:ext cx="5772798" cy="3416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1551" y="142788"/>
            <a:ext cx="48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14 </a:t>
            </a:r>
            <a:r>
              <a:rPr lang="en-US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(O'Reilly) of Hands-On ML</a:t>
            </a:r>
            <a:endParaRPr lang="en-US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914400" y="2983814"/>
            <a:ext cx="2310714" cy="43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0064" y="2846114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x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787" y="3620769"/>
            <a:ext cx="9097431" cy="31311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88" y="4654193"/>
            <a:ext cx="11269749" cy="220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43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104" y="0"/>
            <a:ext cx="5772798" cy="3416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1551" y="142788"/>
            <a:ext cx="48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14 </a:t>
            </a:r>
            <a:r>
              <a:rPr lang="en-US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(O'Reilly) of Hands-On ML</a:t>
            </a:r>
            <a:endParaRPr lang="en-US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914400" y="2983814"/>
            <a:ext cx="2310714" cy="43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0064" y="2846114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x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1551" y="2275927"/>
            <a:ext cx="26068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(?,28,28)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787" y="3620769"/>
            <a:ext cx="9097431" cy="31311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14" y="4664467"/>
            <a:ext cx="11269749" cy="219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104" y="0"/>
            <a:ext cx="5772798" cy="3416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1551" y="142788"/>
            <a:ext cx="48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14 </a:t>
            </a:r>
            <a:r>
              <a:rPr lang="en-US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(O'Reilly) of Hands-On ML</a:t>
            </a:r>
            <a:endParaRPr lang="en-US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914400" y="2983814"/>
            <a:ext cx="2310714" cy="43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0064" y="2846114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x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1551" y="2275927"/>
            <a:ext cx="26068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(?,28,28)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787" y="3620769"/>
            <a:ext cx="9097431" cy="31311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88" y="5511114"/>
            <a:ext cx="11269749" cy="134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104" y="0"/>
            <a:ext cx="5772798" cy="3416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1551" y="142788"/>
            <a:ext cx="48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14 </a:t>
            </a:r>
            <a:r>
              <a:rPr lang="en-US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(O'Reilly) of Hands-On ML</a:t>
            </a:r>
            <a:endParaRPr lang="en-US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914400" y="2983814"/>
            <a:ext cx="2310714" cy="43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0064" y="2846114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x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9" name="Right Arrow 8"/>
          <p:cNvSpPr/>
          <p:nvPr/>
        </p:nvSpPr>
        <p:spPr>
          <a:xfrm rot="10800000">
            <a:off x="8125509" y="1605522"/>
            <a:ext cx="2009471" cy="43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134981" y="1467822"/>
            <a:ext cx="19392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states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1551" y="2275927"/>
            <a:ext cx="26068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(?,28,28)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787" y="3620769"/>
            <a:ext cx="9097431" cy="31311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88" y="5511114"/>
            <a:ext cx="11269749" cy="134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2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104" y="0"/>
            <a:ext cx="5772798" cy="3416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1551" y="142788"/>
            <a:ext cx="48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14 </a:t>
            </a:r>
            <a:r>
              <a:rPr lang="en-US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(O'Reilly) of Hands-On ML</a:t>
            </a:r>
            <a:endParaRPr lang="en-US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914400" y="2983814"/>
            <a:ext cx="2310714" cy="43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0064" y="2846114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x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9" name="Right Arrow 8"/>
          <p:cNvSpPr/>
          <p:nvPr/>
        </p:nvSpPr>
        <p:spPr>
          <a:xfrm rot="10800000">
            <a:off x="8125509" y="1605522"/>
            <a:ext cx="2009471" cy="43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134981" y="1467822"/>
            <a:ext cx="19392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states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1551" y="2275927"/>
            <a:ext cx="26068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(?,28,28)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57683" y="2019268"/>
            <a:ext cx="2093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>(?,150)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787" y="3620769"/>
            <a:ext cx="9097431" cy="31311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88" y="5511114"/>
            <a:ext cx="11269749" cy="134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0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104" y="0"/>
            <a:ext cx="5772798" cy="3416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1551" y="142788"/>
            <a:ext cx="48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14 </a:t>
            </a:r>
            <a:r>
              <a:rPr lang="en-US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(O'Reilly) of Hands-On ML</a:t>
            </a:r>
            <a:endParaRPr lang="en-US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914400" y="2983814"/>
            <a:ext cx="2310714" cy="43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0064" y="2846114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x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9" name="Right Arrow 8"/>
          <p:cNvSpPr/>
          <p:nvPr/>
        </p:nvSpPr>
        <p:spPr>
          <a:xfrm rot="10800000">
            <a:off x="8125509" y="1605522"/>
            <a:ext cx="2009471" cy="43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134981" y="1467822"/>
            <a:ext cx="19392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states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1551" y="2275927"/>
            <a:ext cx="26068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(?,28,28)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057683" y="2019268"/>
            <a:ext cx="2093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>(?,150)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787" y="3620769"/>
            <a:ext cx="9097431" cy="313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104" y="0"/>
            <a:ext cx="5772798" cy="3416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1551" y="142788"/>
            <a:ext cx="48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14 </a:t>
            </a:r>
            <a:r>
              <a:rPr lang="en-US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(O'Reilly) of Hands-On ML</a:t>
            </a:r>
            <a:endParaRPr lang="en-US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914400" y="2983814"/>
            <a:ext cx="2310714" cy="43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0064" y="2846114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x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9" name="Right Arrow 8"/>
          <p:cNvSpPr/>
          <p:nvPr/>
        </p:nvSpPr>
        <p:spPr>
          <a:xfrm rot="10800000">
            <a:off x="8125509" y="1605522"/>
            <a:ext cx="2009471" cy="43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134981" y="1467822"/>
            <a:ext cx="19392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states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1" name="Right Arrow 10"/>
          <p:cNvSpPr/>
          <p:nvPr/>
        </p:nvSpPr>
        <p:spPr>
          <a:xfrm rot="10800000">
            <a:off x="8895902" y="793071"/>
            <a:ext cx="1239078" cy="43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229205" y="655371"/>
            <a:ext cx="1750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logits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057683" y="2019268"/>
            <a:ext cx="2093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>(?,150)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787" y="3620769"/>
            <a:ext cx="9097431" cy="313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0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104" y="0"/>
            <a:ext cx="5772798" cy="3416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1551" y="142788"/>
            <a:ext cx="48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14 </a:t>
            </a:r>
            <a:r>
              <a:rPr lang="en-US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(O'Reilly) of Hands-On ML</a:t>
            </a:r>
            <a:endParaRPr lang="en-US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914400" y="2983814"/>
            <a:ext cx="2310714" cy="43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0064" y="2846114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x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9" name="Right Arrow 8"/>
          <p:cNvSpPr/>
          <p:nvPr/>
        </p:nvSpPr>
        <p:spPr>
          <a:xfrm rot="10800000">
            <a:off x="8125509" y="1605522"/>
            <a:ext cx="2009471" cy="43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134981" y="1467822"/>
            <a:ext cx="19392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states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1" name="Right Arrow 10"/>
          <p:cNvSpPr/>
          <p:nvPr/>
        </p:nvSpPr>
        <p:spPr>
          <a:xfrm rot="10800000">
            <a:off x="8895902" y="793071"/>
            <a:ext cx="1239078" cy="43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229205" y="655371"/>
            <a:ext cx="1750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logits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057683" y="2019268"/>
            <a:ext cx="2093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>(?,150)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229205" y="94555"/>
            <a:ext cx="1752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>(?,10)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787" y="3620769"/>
            <a:ext cx="9097431" cy="313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6" y="961292"/>
            <a:ext cx="11977014" cy="498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7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1" y="2669059"/>
            <a:ext cx="11826288" cy="153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31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5" y="2743200"/>
            <a:ext cx="1188223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05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27" y="2718486"/>
            <a:ext cx="11742722" cy="143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0" y="2977179"/>
            <a:ext cx="4876800" cy="903642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</a:t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 smtClean="0">
                <a:latin typeface="Arial Black" charset="0"/>
                <a:ea typeface="Arial Black" charset="0"/>
                <a:cs typeface="Arial Black" charset="0"/>
              </a:rPr>
              <a:t>Session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26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800"/>
            <a:ext cx="12192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5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1244" y="2961042"/>
            <a:ext cx="6169511" cy="935915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</a:t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Report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47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980" y="804383"/>
            <a:ext cx="3742508" cy="42429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81" y="797793"/>
            <a:ext cx="3738405" cy="42297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444" y="797793"/>
            <a:ext cx="3755383" cy="425610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40575" y="89907"/>
            <a:ext cx="1439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RNN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47736" y="89907"/>
            <a:ext cx="1750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>LSTM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23686" y="89907"/>
            <a:ext cx="14310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>GRU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987" y="5219270"/>
            <a:ext cx="3548494" cy="7465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347" y="5219270"/>
            <a:ext cx="3837576" cy="7826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89" y="5219270"/>
            <a:ext cx="3617788" cy="7289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82" y="5288457"/>
            <a:ext cx="11722200" cy="14268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81" y="797793"/>
            <a:ext cx="11937959" cy="442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9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980" y="804383"/>
            <a:ext cx="3742508" cy="42429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81" y="797793"/>
            <a:ext cx="3738405" cy="42297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444" y="797793"/>
            <a:ext cx="3755383" cy="425610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40575" y="89907"/>
            <a:ext cx="1439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RNN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47736" y="89907"/>
            <a:ext cx="1750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>LSTM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23686" y="89907"/>
            <a:ext cx="14310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>GRU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987" y="5219270"/>
            <a:ext cx="3548494" cy="7465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347" y="5219270"/>
            <a:ext cx="3837576" cy="7826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89" y="5219270"/>
            <a:ext cx="3617788" cy="7289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82" y="5288457"/>
            <a:ext cx="11722200" cy="14268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348" y="797793"/>
            <a:ext cx="8024892" cy="442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3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980" y="804383"/>
            <a:ext cx="3742508" cy="42429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81" y="797793"/>
            <a:ext cx="3738405" cy="42297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444" y="797793"/>
            <a:ext cx="3755383" cy="425610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40575" y="89907"/>
            <a:ext cx="1439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RNN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47736" y="89907"/>
            <a:ext cx="1750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>LSTM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23686" y="89907"/>
            <a:ext cx="14310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>GRU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987" y="5219270"/>
            <a:ext cx="3548494" cy="7465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347" y="5219270"/>
            <a:ext cx="3837576" cy="7826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89" y="5219270"/>
            <a:ext cx="3617788" cy="7289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82" y="5288457"/>
            <a:ext cx="11722200" cy="14268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136" y="797793"/>
            <a:ext cx="4088103" cy="442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0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980" y="804383"/>
            <a:ext cx="3742508" cy="42429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81" y="797793"/>
            <a:ext cx="3738405" cy="42297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444" y="797793"/>
            <a:ext cx="3755383" cy="425610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40575" y="89907"/>
            <a:ext cx="1439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RNN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47736" y="89907"/>
            <a:ext cx="1750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>LSTM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23686" y="89907"/>
            <a:ext cx="14310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>GRU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987" y="5219270"/>
            <a:ext cx="3548494" cy="7465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347" y="5219270"/>
            <a:ext cx="3837576" cy="7826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89" y="5219270"/>
            <a:ext cx="3617788" cy="7289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82" y="5288457"/>
            <a:ext cx="11722200" cy="142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87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0" y="2977179"/>
            <a:ext cx="4876800" cy="903642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</a:t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Warm 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7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980" y="804383"/>
            <a:ext cx="3742508" cy="42429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81" y="797793"/>
            <a:ext cx="3738405" cy="42297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444" y="797793"/>
            <a:ext cx="3755383" cy="425610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40575" y="89907"/>
            <a:ext cx="1439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RNN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47736" y="89907"/>
            <a:ext cx="1750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>LSTM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23686" y="89907"/>
            <a:ext cx="14310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>GRU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987" y="5219270"/>
            <a:ext cx="3548494" cy="7465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347" y="5219270"/>
            <a:ext cx="3837576" cy="7826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89" y="5219270"/>
            <a:ext cx="3617788" cy="7289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347" y="5288457"/>
            <a:ext cx="7814407" cy="142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4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980" y="804383"/>
            <a:ext cx="3742508" cy="42429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81" y="797793"/>
            <a:ext cx="3738405" cy="42297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444" y="797793"/>
            <a:ext cx="3755383" cy="425610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40575" y="89907"/>
            <a:ext cx="1439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RNN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47736" y="89907"/>
            <a:ext cx="1750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>LSTM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23686" y="89907"/>
            <a:ext cx="14310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>GRU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987" y="5219270"/>
            <a:ext cx="3548494" cy="7465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347" y="5219270"/>
            <a:ext cx="3837576" cy="7826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89" y="5219270"/>
            <a:ext cx="3617788" cy="7289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980" y="5288457"/>
            <a:ext cx="3650774" cy="142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19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980" y="804383"/>
            <a:ext cx="3742508" cy="42429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81" y="797793"/>
            <a:ext cx="3738405" cy="42297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444" y="797793"/>
            <a:ext cx="3755383" cy="425610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40575" y="89907"/>
            <a:ext cx="1439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RNN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47736" y="89907"/>
            <a:ext cx="1750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>LSTM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23686" y="89907"/>
            <a:ext cx="14310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>GRU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987" y="5219270"/>
            <a:ext cx="3548494" cy="7465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347" y="5219270"/>
            <a:ext cx="3837576" cy="7826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89" y="5219270"/>
            <a:ext cx="3617788" cy="72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3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83799" y="1640911"/>
            <a:ext cx="875432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latin typeface="Arial Black" charset="0"/>
                <a:ea typeface="Arial Black" charset="0"/>
                <a:cs typeface="Arial Black" charset="0"/>
              </a:rPr>
              <a:t>Now</a:t>
            </a:r>
          </a:p>
          <a:p>
            <a:pPr algn="ctr"/>
            <a:endParaRPr lang="en-US" sz="6000" dirty="0">
              <a:latin typeface="Arial Black" charset="0"/>
              <a:ea typeface="Arial Black" charset="0"/>
              <a:cs typeface="Arial Black" charset="0"/>
            </a:endParaRPr>
          </a:p>
          <a:p>
            <a:pPr algn="ctr"/>
            <a:r>
              <a:rPr lang="en-US" sz="6000" dirty="0">
                <a:latin typeface="Arial Black" charset="0"/>
                <a:ea typeface="Arial Black" charset="0"/>
                <a:cs typeface="Arial Black" charset="0"/>
              </a:rPr>
              <a:t>Let’s Play with Code</a:t>
            </a:r>
          </a:p>
        </p:txBody>
      </p:sp>
    </p:spTree>
    <p:extLst>
      <p:ext uri="{BB962C8B-B14F-4D97-AF65-F5344CB8AC3E}">
        <p14:creationId xmlns:p14="http://schemas.microsoft.com/office/powerpoint/2010/main" val="255028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9AE01E3-FF37-E147-BBD1-FA4A580A4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34" y="871370"/>
            <a:ext cx="11004174" cy="528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6" y="693053"/>
            <a:ext cx="11618646" cy="568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7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0" y="2977179"/>
            <a:ext cx="4876800" cy="903642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</a:t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52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861" y="0"/>
            <a:ext cx="3508051" cy="237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2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1724</TotalTime>
  <Words>361</Words>
  <Application>Microsoft Macintosh PowerPoint</Application>
  <PresentationFormat>Widescreen</PresentationFormat>
  <Paragraphs>124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 Black</vt:lpstr>
      <vt:lpstr>Calibri</vt:lpstr>
      <vt:lpstr>Calibri Light</vt:lpstr>
      <vt:lpstr>Arial</vt:lpstr>
      <vt:lpstr>Office Theme</vt:lpstr>
      <vt:lpstr>              Comparison of  RNN, LSTM, and GRU on MNIST</vt:lpstr>
      <vt:lpstr>Reference</vt:lpstr>
      <vt:lpstr>             Data</vt:lpstr>
      <vt:lpstr>PowerPoint Presentation</vt:lpstr>
      <vt:lpstr>              Warm Up</vt:lpstr>
      <vt:lpstr>PowerPoint Presentation</vt:lpstr>
      <vt:lpstr>PowerPoint Presentation</vt:lpstr>
      <vt:lpstr>              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Session</vt:lpstr>
      <vt:lpstr>PowerPoint Presentation</vt:lpstr>
      <vt:lpstr>              Report Result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construct Node with Fixed Values </dc:title>
  <dc:creator>이승철</dc:creator>
  <cp:lastModifiedBy>Microsoft Office User</cp:lastModifiedBy>
  <cp:revision>101</cp:revision>
  <dcterms:created xsi:type="dcterms:W3CDTF">2019-10-26T12:53:45Z</dcterms:created>
  <dcterms:modified xsi:type="dcterms:W3CDTF">2020-01-11T22:21:10Z</dcterms:modified>
</cp:coreProperties>
</file>